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58" r:id="rId2"/>
    <p:sldId id="360" r:id="rId3"/>
    <p:sldId id="378" r:id="rId4"/>
    <p:sldId id="361" r:id="rId5"/>
    <p:sldId id="371" r:id="rId6"/>
    <p:sldId id="372" r:id="rId7"/>
    <p:sldId id="373" r:id="rId8"/>
    <p:sldId id="374" r:id="rId9"/>
    <p:sldId id="375" r:id="rId10"/>
    <p:sldId id="379" r:id="rId11"/>
    <p:sldId id="368" r:id="rId12"/>
    <p:sldId id="383" r:id="rId13"/>
    <p:sldId id="370" r:id="rId14"/>
    <p:sldId id="384" r:id="rId15"/>
    <p:sldId id="376" r:id="rId16"/>
    <p:sldId id="381" r:id="rId17"/>
    <p:sldId id="354" r:id="rId18"/>
    <p:sldId id="387" r:id="rId19"/>
    <p:sldId id="386" r:id="rId20"/>
    <p:sldId id="263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078"/>
    <a:srgbClr val="007E00"/>
    <a:srgbClr val="9E9F9F"/>
    <a:srgbClr val="E5E3E0"/>
    <a:srgbClr val="505B71"/>
    <a:srgbClr val="22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/>
    <p:restoredTop sz="65296"/>
  </p:normalViewPr>
  <p:slideViewPr>
    <p:cSldViewPr snapToGrid="0" snapToObjects="1" showGuides="1">
      <p:cViewPr varScale="1">
        <p:scale>
          <a:sx n="131" d="100"/>
          <a:sy n="131" d="100"/>
        </p:scale>
        <p:origin x="656" y="2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119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F4B60-C876-B647-980E-C74A78E023A1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41BEB-0A2E-CA40-8C92-27787517047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635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316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563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174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076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631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792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907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854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899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695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61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65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1014984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45746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320579"/>
            <a:ext cx="5708144" cy="912879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59162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447DDA-C902-B347-BB09-B9AEF1104F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B2A9AA-D88F-A64D-BDE9-7F5BA5D63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8" name="텍스트 개체 틀 24">
            <a:extLst>
              <a:ext uri="{FF2B5EF4-FFF2-40B4-BE49-F238E27FC236}">
                <a16:creationId xmlns:a16="http://schemas.microsoft.com/office/drawing/2014/main" id="{57C354E9-7B3D-8641-80A6-2CD61F2CC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26">
            <a:extLst>
              <a:ext uri="{FF2B5EF4-FFF2-40B4-BE49-F238E27FC236}">
                <a16:creationId xmlns:a16="http://schemas.microsoft.com/office/drawing/2014/main" id="{306D9578-85EF-8847-AE30-1EE3D096A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5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2021. 1. 4.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3" r:id="rId6"/>
    <p:sldLayoutId id="2147483662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labs.azure.com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403" y="4410182"/>
            <a:ext cx="3366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67" y="2286176"/>
            <a:ext cx="3199268" cy="2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11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6254" y="2921168"/>
            <a:ext cx="805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데이터 수집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94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434690" y="1868663"/>
            <a:ext cx="6850029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메인 지지대에 주어진 교재를 맞춰 놓고 이미지가 있는 페이지를 펼쳐주세요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548B1-82F2-804D-8AEB-89A2F3B74D93}"/>
              </a:ext>
            </a:extLst>
          </p:cNvPr>
          <p:cNvSpPr txBox="1"/>
          <p:nvPr/>
        </p:nvSpPr>
        <p:spPr>
          <a:xfrm>
            <a:off x="3223312" y="547846"/>
            <a:ext cx="8298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 카메라</a:t>
            </a:r>
            <a:r>
              <a:rPr kumimoji="1" lang="ko-KR" altLang="en-US" sz="200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사용해 이미지 데이터를 수집해보도록 하겠습니다</a:t>
            </a:r>
            <a:r>
              <a:rPr kumimoji="1" lang="en-US" altLang="ko-KR" sz="20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20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0738" y="2422387"/>
            <a:ext cx="5663306" cy="3747600"/>
            <a:chOff x="434691" y="2376877"/>
            <a:chExt cx="5663306" cy="3747600"/>
          </a:xfrm>
        </p:grpSpPr>
        <p:pic>
          <p:nvPicPr>
            <p:cNvPr id="19" name="그림 18" descr="실내, 창문, 앉아있는, 모니터이(가) 표시된 사진&#10;&#10;자동 생성된 설명">
              <a:extLst>
                <a:ext uri="{FF2B5EF4-FFF2-40B4-BE49-F238E27FC236}">
                  <a16:creationId xmlns:a16="http://schemas.microsoft.com/office/drawing/2014/main" id="{E9E0F6AF-5C84-DA4D-B501-99D231CCF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91" y="2376877"/>
              <a:ext cx="5663306" cy="3747600"/>
            </a:xfrm>
            <a:prstGeom prst="rect">
              <a:avLst/>
            </a:prstGeom>
            <a:ln w="25400">
              <a:solidFill>
                <a:srgbClr val="556078"/>
              </a:solidFill>
            </a:ln>
          </p:spPr>
        </p:pic>
        <p:pic>
          <p:nvPicPr>
            <p:cNvPr id="21" name="그림 20" descr="실내, 냉장고, 앉아있는, 주방이(가) 표시된 사진&#10;&#10;자동 생성된 설명">
              <a:extLst>
                <a:ext uri="{FF2B5EF4-FFF2-40B4-BE49-F238E27FC236}">
                  <a16:creationId xmlns:a16="http://schemas.microsoft.com/office/drawing/2014/main" id="{AFA42831-C1C2-7546-A8EA-B31ECBF0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311" y="2715368"/>
              <a:ext cx="4899296" cy="3074271"/>
            </a:xfrm>
            <a:prstGeom prst="rect">
              <a:avLst/>
            </a:prstGeom>
          </p:spPr>
        </p:pic>
        <p:pic>
          <p:nvPicPr>
            <p:cNvPr id="23" name="그림 22" descr="스키타기, 사람들, 그룹, 눈이(가) 표시된 사진&#10;&#10;자동 생성된 설명">
              <a:extLst>
                <a:ext uri="{FF2B5EF4-FFF2-40B4-BE49-F238E27FC236}">
                  <a16:creationId xmlns:a16="http://schemas.microsoft.com/office/drawing/2014/main" id="{F0F74196-6217-CA40-9644-1CE0DC625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59" b="30"/>
            <a:stretch/>
          </p:blipFill>
          <p:spPr>
            <a:xfrm>
              <a:off x="3336166" y="2778714"/>
              <a:ext cx="2240041" cy="2943926"/>
            </a:xfrm>
            <a:prstGeom prst="rect">
              <a:avLst/>
            </a:prstGeom>
          </p:spPr>
        </p:pic>
        <p:pic>
          <p:nvPicPr>
            <p:cNvPr id="24" name="그림 23" descr="스키타기, 사람들, 그룹, 눈이(가) 표시된 사진&#10;&#10;자동 생성된 설명">
              <a:extLst>
                <a:ext uri="{FF2B5EF4-FFF2-40B4-BE49-F238E27FC236}">
                  <a16:creationId xmlns:a16="http://schemas.microsoft.com/office/drawing/2014/main" id="{1824A0D6-AEED-C64D-819A-06F31CE9E88B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t="-1" r="49940" b="59"/>
            <a:stretch/>
          </p:blipFill>
          <p:spPr>
            <a:xfrm>
              <a:off x="942568" y="2778713"/>
              <a:ext cx="2268000" cy="2944800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518760" y="293931"/>
            <a:ext cx="19399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수집</a:t>
            </a:r>
            <a:b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준비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6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0881" y="182063"/>
            <a:ext cx="74729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 카메라를 사용해 이미지 데이터를 수집해보도록 하겠습니다</a:t>
            </a:r>
            <a:r>
              <a:rPr kumimoji="1"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</a:t>
            </a:r>
            <a:r>
              <a:rPr kumimoji="1" lang="en-US" altLang="ko-Kore-KR" sz="16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aspistill</a:t>
            </a:r>
            <a:r>
              <a:rPr kumimoji="1" lang="en-US" altLang="ko-Kore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명령어를 통해 사진 촬영이 가능합니다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촬영은 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뒤에 시작됩니다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944514" y="3357559"/>
            <a:ext cx="4219093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터미널 창을 열고 아래 명령어를 입력해주세요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031C67-46B5-DA46-A133-12663D00F6E9}"/>
              </a:ext>
            </a:extLst>
          </p:cNvPr>
          <p:cNvSpPr txBox="1"/>
          <p:nvPr/>
        </p:nvSpPr>
        <p:spPr>
          <a:xfrm>
            <a:off x="944514" y="3781770"/>
            <a:ext cx="515148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en-US" altLang="ko-KR" sz="1400" b="1" dirty="0" err="1">
                <a:solidFill>
                  <a:srgbClr val="1EDA1A"/>
                </a:solidFill>
                <a:latin typeface="Apple SD Gothic Neo"/>
                <a:ea typeface="S-Core Dream 5 Medium" panose="020B0503030302020204" pitchFamily="34" charset="-127"/>
              </a:rPr>
              <a:t>pi@raspberrypi</a:t>
            </a:r>
            <a:r>
              <a:rPr kumimoji="1" lang="en-US" altLang="ko-KR" sz="1400" b="1" dirty="0">
                <a:solidFill>
                  <a:srgbClr val="1EDA1A"/>
                </a:solidFill>
                <a:latin typeface="Apple SD Gothic Neo"/>
                <a:ea typeface="S-Core Dream 5 Medium" panose="020B0503030302020204" pitchFamily="34" charset="-127"/>
              </a:rPr>
              <a:t>: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  <a:latin typeface="Apple SD Gothic Neo"/>
                <a:ea typeface="S-Core Dream 5 Medium" panose="020B0503030302020204" pitchFamily="34" charset="-127"/>
              </a:rPr>
              <a:t> </a:t>
            </a:r>
            <a:r>
              <a:rPr kumimoji="1" lang="en-US" altLang="ko-KR" sz="1400" b="1" dirty="0">
                <a:solidFill>
                  <a:srgbClr val="0432FF"/>
                </a:solidFill>
                <a:latin typeface="Apple SD Gothic Neo"/>
                <a:ea typeface="S-Core Dream 5 Medium" panose="020B0503030302020204" pitchFamily="34" charset="-127"/>
              </a:rPr>
              <a:t>~</a:t>
            </a:r>
            <a:r>
              <a:rPr kumimoji="1" lang="ko-KR" altLang="en-US" sz="1400" b="1" dirty="0">
                <a:solidFill>
                  <a:srgbClr val="0432FF"/>
                </a:solidFill>
                <a:latin typeface="Apple SD Gothic Neo"/>
                <a:ea typeface="S-Core Dream 5 Medium" panose="020B0503030302020204" pitchFamily="34" charset="-127"/>
              </a:rPr>
              <a:t> </a:t>
            </a:r>
            <a:r>
              <a:rPr kumimoji="1" lang="en-US" altLang="ko-KR" sz="1400" b="1" dirty="0">
                <a:solidFill>
                  <a:srgbClr val="0432FF"/>
                </a:solidFill>
                <a:latin typeface="Apple SD Gothic Neo"/>
                <a:ea typeface="S-Core Dream 5 Medium" panose="020B0503030302020204" pitchFamily="34" charset="-127"/>
              </a:rPr>
              <a:t>$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  <a:latin typeface="Apple SD Gothic Neo"/>
                <a:ea typeface="S-Core Dream 5 Medium" panose="020B0503030302020204" pitchFamily="34" charset="-127"/>
              </a:rPr>
              <a:t> </a:t>
            </a:r>
            <a:r>
              <a:rPr kumimoji="1"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Apple SD Gothic Neo"/>
                <a:ea typeface="S-Core Dream 5 Medium" panose="020B0503030302020204" pitchFamily="34" charset="-127"/>
              </a:rPr>
              <a:t>raspistill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Apple SD Gothic Neo"/>
                <a:ea typeface="S-Core Dream 5 Medium" panose="020B0503030302020204" pitchFamily="34" charset="-127"/>
              </a:rPr>
              <a:t> -o </a:t>
            </a:r>
            <a:r>
              <a:rPr kumimoji="1"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Apple SD Gothic Neo"/>
                <a:ea typeface="S-Core Dream 5 Medium" panose="020B0503030302020204" pitchFamily="34" charset="-127"/>
              </a:rPr>
              <a:t>sample.jpg</a:t>
            </a:r>
            <a:endParaRPr kumimoji="1" lang="en-US" altLang="ko-KR" sz="1400" b="1" dirty="0">
              <a:solidFill>
                <a:schemeClr val="tx2">
                  <a:lumMod val="50000"/>
                </a:schemeClr>
              </a:solidFill>
              <a:latin typeface="Apple SD Gothic Neo"/>
              <a:ea typeface="S-Core Dream 5 Medium" panose="020B0503030302020204" pitchFamily="34" charset="-127"/>
            </a:endParaRPr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FE0D8FA5-21E1-0C40-862D-249CB8487B17}"/>
              </a:ext>
            </a:extLst>
          </p:cNvPr>
          <p:cNvSpPr txBox="1">
            <a:spLocks/>
          </p:cNvSpPr>
          <p:nvPr/>
        </p:nvSpPr>
        <p:spPr>
          <a:xfrm>
            <a:off x="944514" y="4030103"/>
            <a:ext cx="5151486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raspistill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명령어는 다음과 같은 원리로 사용할 수 있습니다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2C8C41-E9A8-7545-B4A1-9139BB913A67}"/>
              </a:ext>
            </a:extLst>
          </p:cNvPr>
          <p:cNvSpPr txBox="1"/>
          <p:nvPr/>
        </p:nvSpPr>
        <p:spPr>
          <a:xfrm>
            <a:off x="944514" y="4435050"/>
            <a:ext cx="515148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Apple SD Gothic Neo"/>
                <a:ea typeface="S-Core Dream 5 Medium" panose="020B0503030302020204" pitchFamily="34" charset="-127"/>
              </a:rPr>
              <a:t>raspistill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Apple SD Gothic Neo"/>
                <a:ea typeface="S-Core Dream 5 Medium" panose="020B0503030302020204" pitchFamily="34" charset="-127"/>
              </a:rPr>
              <a:t> -o &lt;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  <a:latin typeface="Apple SD Gothic Neo"/>
                <a:ea typeface="S-Core Dream 5 Medium" panose="020B0503030302020204" pitchFamily="34" charset="-127"/>
              </a:rPr>
              <a:t>이미지 이름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Apple SD Gothic Neo"/>
                <a:ea typeface="S-Core Dream 5 Medium" panose="020B0503030302020204" pitchFamily="34" charset="-127"/>
              </a:rPr>
              <a:t>&gt;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11625" y="3683179"/>
            <a:ext cx="500242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이름을 바꾸지 않고 계속해서 사진 촬영을 진행하면</a:t>
            </a: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사진 파일을 생성하지 않고 동일 이름으로 덮어쓰는</a:t>
            </a:r>
            <a:endParaRPr lang="en-US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작업만 이루어지므로 주의하셔야 합니다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9455" y="135896"/>
            <a:ext cx="2209259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6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라즈베리파이를</a:t>
            </a:r>
            <a:endParaRPr lang="en-US" altLang="ko-KR" sz="2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이용한</a:t>
            </a:r>
            <a:br>
              <a:rPr lang="en-US" altLang="ko-KR" sz="2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2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사진 촬영</a:t>
            </a:r>
            <a:endParaRPr lang="en-US" altLang="ko-KR" sz="26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56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501C5885-08C2-EC4F-B048-BE95DCB3AEF0}"/>
              </a:ext>
            </a:extLst>
          </p:cNvPr>
          <p:cNvSpPr txBox="1">
            <a:spLocks/>
          </p:cNvSpPr>
          <p:nvPr/>
        </p:nvSpPr>
        <p:spPr>
          <a:xfrm>
            <a:off x="1309740" y="1390452"/>
            <a:ext cx="7098675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찍은 </a:t>
            </a:r>
            <a:r>
              <a:rPr lang="en-US" altLang="ko-Kore-KR" sz="1400" dirty="0" err="1">
                <a:latin typeface="Courier" pitchFamily="2" charset="0"/>
                <a:ea typeface="에스코어 드림 5 Medium" panose="020B0503030302020204" pitchFamily="34" charset="-127"/>
              </a:rPr>
              <a:t>sample.jpg</a:t>
            </a:r>
            <a:r>
              <a:rPr lang="en-US" altLang="ko-Kore-KR" sz="1400" dirty="0">
                <a:latin typeface="Courier" pitchFamily="2" charset="0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이미지가 </a:t>
            </a:r>
            <a:r>
              <a:rPr lang="en-US" altLang="ko-Kore-KR" sz="1400" dirty="0">
                <a:latin typeface="Courier" pitchFamily="2" charset="0"/>
                <a:ea typeface="에스코어 드림 5 Medium" panose="020B0503030302020204" pitchFamily="34" charset="-127"/>
              </a:rPr>
              <a:t>/home/pi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폴더에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저장된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것을 확인할 수 있습니다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42" name="그림 41" descr="스크린샷이(가) 표시된 사진&#10;&#10;자동 생성된 설명">
            <a:extLst>
              <a:ext uri="{FF2B5EF4-FFF2-40B4-BE49-F238E27FC236}">
                <a16:creationId xmlns:a16="http://schemas.microsoft.com/office/drawing/2014/main" id="{E2F68C39-A1DE-4444-80F9-A42414BC3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44" y="1893184"/>
            <a:ext cx="5119386" cy="307163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01F8440-8E82-9D4B-A8B3-B5739808812B}"/>
              </a:ext>
            </a:extLst>
          </p:cNvPr>
          <p:cNvSpPr txBox="1"/>
          <p:nvPr/>
        </p:nvSpPr>
        <p:spPr>
          <a:xfrm>
            <a:off x="6933125" y="3587903"/>
            <a:ext cx="324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촬영한 사진이 반전되어 있다면 </a:t>
            </a:r>
            <a:endParaRPr kumimoji="1" lang="en-US" altLang="ko-KR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 명령어를 통해 다시 촬영해주세요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8406C5-088B-7A49-AC8E-257CA2AAC41C}"/>
              </a:ext>
            </a:extLst>
          </p:cNvPr>
          <p:cNvSpPr txBox="1"/>
          <p:nvPr/>
        </p:nvSpPr>
        <p:spPr>
          <a:xfrm>
            <a:off x="6933125" y="4218227"/>
            <a:ext cx="3849686" cy="279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en-US" altLang="ko-KR" sz="1200" b="1" dirty="0" err="1">
                <a:solidFill>
                  <a:srgbClr val="1EDA1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pi@raspberrypi</a:t>
            </a:r>
            <a:r>
              <a:rPr kumimoji="1" lang="en-US" altLang="ko-KR" sz="1200" b="1" dirty="0">
                <a:solidFill>
                  <a:srgbClr val="1EDA1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</a:t>
            </a:r>
            <a:r>
              <a:rPr kumimoji="1" lang="ko-KR" altLang="en-US" sz="12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</a:t>
            </a:r>
            <a:r>
              <a:rPr kumimoji="1" lang="ko-KR" altLang="en-US" sz="12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 err="1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raspistill</a:t>
            </a:r>
            <a:r>
              <a:rPr lang="en" altLang="ko-Kore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</a:t>
            </a:r>
            <a:r>
              <a:rPr lang="en" altLang="ko-Kore-KR" sz="12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vf</a:t>
            </a:r>
            <a:r>
              <a:rPr lang="en" altLang="ko-Kore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-o </a:t>
            </a:r>
            <a:r>
              <a:rPr lang="en-US" altLang="ko-Kore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sample</a:t>
            </a:r>
            <a:r>
              <a:rPr lang="en" altLang="ko-Kore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.jpg</a:t>
            </a:r>
            <a:endParaRPr kumimoji="1" lang="en-US" altLang="ko-KR" sz="1200" b="1" dirty="0">
              <a:solidFill>
                <a:schemeClr val="tx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62BB66-01E7-E24E-8818-2DA8B4E4C39D}"/>
              </a:ext>
            </a:extLst>
          </p:cNvPr>
          <p:cNvSpPr txBox="1"/>
          <p:nvPr/>
        </p:nvSpPr>
        <p:spPr>
          <a:xfrm>
            <a:off x="6942269" y="4681802"/>
            <a:ext cx="3849687" cy="2791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en-US" altLang="ko-KR" sz="1200" b="1" dirty="0" err="1">
                <a:solidFill>
                  <a:srgbClr val="1EDA1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pi@raspberrypi</a:t>
            </a:r>
            <a:r>
              <a:rPr kumimoji="1" lang="en-US" altLang="ko-KR" sz="1200" b="1" dirty="0">
                <a:solidFill>
                  <a:srgbClr val="1EDA1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</a:t>
            </a:r>
            <a:r>
              <a:rPr kumimoji="1" lang="ko-KR" altLang="en-US" sz="12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</a:t>
            </a:r>
            <a:r>
              <a:rPr kumimoji="1" lang="ko-KR" altLang="en-US" sz="12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 err="1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raspistill</a:t>
            </a:r>
            <a:r>
              <a:rPr lang="en" altLang="ko-Kore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</a:t>
            </a:r>
            <a:r>
              <a:rPr lang="en-US" altLang="ko-Kore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</a:t>
            </a:r>
            <a:r>
              <a:rPr lang="en" altLang="ko-Kore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 -o </a:t>
            </a:r>
            <a:r>
              <a:rPr lang="en-US" altLang="ko-Kore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sample</a:t>
            </a:r>
            <a:r>
              <a:rPr lang="en" altLang="ko-Kore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.jpg</a:t>
            </a:r>
            <a:endParaRPr kumimoji="1" lang="en-US" altLang="ko-KR" sz="1200" b="1" dirty="0">
              <a:solidFill>
                <a:schemeClr val="tx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C0FA65-2956-E447-ACB2-EA17B5802F30}"/>
              </a:ext>
            </a:extLst>
          </p:cNvPr>
          <p:cNvSpPr txBox="1"/>
          <p:nvPr/>
        </p:nvSpPr>
        <p:spPr>
          <a:xfrm>
            <a:off x="10799726" y="4188540"/>
            <a:ext cx="973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상하반전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4BC7CA-0907-E54B-B6C6-037496B0E0D8}"/>
              </a:ext>
            </a:extLst>
          </p:cNvPr>
          <p:cNvSpPr txBox="1"/>
          <p:nvPr/>
        </p:nvSpPr>
        <p:spPr>
          <a:xfrm>
            <a:off x="10799726" y="4652115"/>
            <a:ext cx="973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좌우반전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C06B15E-2019-534D-80E5-55E203D92B85}"/>
              </a:ext>
            </a:extLst>
          </p:cNvPr>
          <p:cNvSpPr/>
          <p:nvPr/>
        </p:nvSpPr>
        <p:spPr>
          <a:xfrm>
            <a:off x="8919970" y="4136094"/>
            <a:ext cx="412444" cy="4124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2D1A2BD-F569-B44E-A8B2-979C7EA19625}"/>
              </a:ext>
            </a:extLst>
          </p:cNvPr>
          <p:cNvSpPr/>
          <p:nvPr/>
        </p:nvSpPr>
        <p:spPr>
          <a:xfrm>
            <a:off x="8919970" y="4631859"/>
            <a:ext cx="412444" cy="4124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12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382403" y="2411601"/>
            <a:ext cx="4363092" cy="2325600"/>
            <a:chOff x="6057335" y="3699974"/>
            <a:chExt cx="4363092" cy="2325600"/>
          </a:xfrm>
        </p:grpSpPr>
        <p:pic>
          <p:nvPicPr>
            <p:cNvPr id="29" name="그림 28" descr="실내, 앉아있는, 모니터, 컴퓨터이(가) 표시된 사진&#10;&#10;자동 생성된 설명">
              <a:extLst>
                <a:ext uri="{FF2B5EF4-FFF2-40B4-BE49-F238E27FC236}">
                  <a16:creationId xmlns:a16="http://schemas.microsoft.com/office/drawing/2014/main" id="{857E505D-EF19-4F44-8617-0B18C7AFA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7335" y="3699974"/>
              <a:ext cx="3198533" cy="2325600"/>
            </a:xfrm>
            <a:prstGeom prst="rect">
              <a:avLst/>
            </a:prstGeom>
            <a:ln w="25400">
              <a:solidFill>
                <a:srgbClr val="556078"/>
              </a:solidFill>
            </a:ln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2EC2C9A-F117-1942-906F-E8950C41D454}"/>
                </a:ext>
              </a:extLst>
            </p:cNvPr>
            <p:cNvGrpSpPr/>
            <p:nvPr/>
          </p:nvGrpSpPr>
          <p:grpSpPr>
            <a:xfrm>
              <a:off x="6742119" y="3873366"/>
              <a:ext cx="3627623" cy="1903807"/>
              <a:chOff x="881018" y="2161758"/>
              <a:chExt cx="4899296" cy="3074271"/>
            </a:xfrm>
          </p:grpSpPr>
          <p:pic>
            <p:nvPicPr>
              <p:cNvPr id="35" name="그림 34" descr="실내, 냉장고, 앉아있는, 주방이(가) 표시된 사진&#10;&#10;자동 생성된 설명">
                <a:extLst>
                  <a:ext uri="{FF2B5EF4-FFF2-40B4-BE49-F238E27FC236}">
                    <a16:creationId xmlns:a16="http://schemas.microsoft.com/office/drawing/2014/main" id="{FE890659-42C6-0D46-83A2-DF87A2B88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018" y="2161758"/>
                <a:ext cx="4899296" cy="3074271"/>
              </a:xfrm>
              <a:prstGeom prst="rect">
                <a:avLst/>
              </a:prstGeom>
            </p:spPr>
          </p:pic>
          <p:pic>
            <p:nvPicPr>
              <p:cNvPr id="36" name="그림 35" descr="스키타기, 사람들, 그룹, 눈이(가) 표시된 사진&#10;&#10;자동 생성된 설명">
                <a:extLst>
                  <a:ext uri="{FF2B5EF4-FFF2-40B4-BE49-F238E27FC236}">
                    <a16:creationId xmlns:a16="http://schemas.microsoft.com/office/drawing/2014/main" id="{42F094C5-C03F-914D-A2A9-9A0A4A6E0C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9959" b="30"/>
              <a:stretch/>
            </p:blipFill>
            <p:spPr>
              <a:xfrm>
                <a:off x="3387873" y="2225104"/>
                <a:ext cx="2240041" cy="2943926"/>
              </a:xfrm>
              <a:prstGeom prst="rect">
                <a:avLst/>
              </a:prstGeom>
            </p:spPr>
          </p:pic>
          <p:pic>
            <p:nvPicPr>
              <p:cNvPr id="37" name="그림 36" descr="스키타기, 사람들, 그룹, 눈이(가) 표시된 사진&#10;&#10;자동 생성된 설명">
                <a:extLst>
                  <a:ext uri="{FF2B5EF4-FFF2-40B4-BE49-F238E27FC236}">
                    <a16:creationId xmlns:a16="http://schemas.microsoft.com/office/drawing/2014/main" id="{6E453227-946C-8942-845A-5DC1378ECBF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t="-1" r="49940" b="59"/>
              <a:stretch/>
            </p:blipFill>
            <p:spPr>
              <a:xfrm>
                <a:off x="994275" y="2225103"/>
                <a:ext cx="2268000" cy="2944800"/>
              </a:xfrm>
              <a:prstGeom prst="rect">
                <a:avLst/>
              </a:prstGeom>
            </p:spPr>
          </p:pic>
        </p:grpSp>
        <p:sp>
          <p:nvSpPr>
            <p:cNvPr id="40" name="곱하기 7">
              <a:extLst>
                <a:ext uri="{FF2B5EF4-FFF2-40B4-BE49-F238E27FC236}">
                  <a16:creationId xmlns:a16="http://schemas.microsoft.com/office/drawing/2014/main" id="{3BBC280B-DF86-D44F-81D1-05BC8A16217F}"/>
                </a:ext>
              </a:extLst>
            </p:cNvPr>
            <p:cNvSpPr/>
            <p:nvPr/>
          </p:nvSpPr>
          <p:spPr>
            <a:xfrm>
              <a:off x="6057335" y="3749131"/>
              <a:ext cx="4363092" cy="2226039"/>
            </a:xfrm>
            <a:prstGeom prst="mathMultiply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1390516" y="1616038"/>
            <a:ext cx="8474816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여러번 사진을 촬영해 보며 책이 잘리지 않고 모두 화면에 담기도록 카메라의 위치를 조정해주세요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321B85-387C-E44C-9445-598F273F8313}"/>
              </a:ext>
            </a:extLst>
          </p:cNvPr>
          <p:cNvSpPr/>
          <p:nvPr/>
        </p:nvSpPr>
        <p:spPr>
          <a:xfrm flipV="1">
            <a:off x="9599957" y="2410355"/>
            <a:ext cx="1094853" cy="23268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90516" y="2310795"/>
            <a:ext cx="4363092" cy="2598095"/>
            <a:chOff x="1020140" y="3575739"/>
            <a:chExt cx="4363092" cy="2598095"/>
          </a:xfrm>
        </p:grpSpPr>
        <p:pic>
          <p:nvPicPr>
            <p:cNvPr id="28" name="그림 27" descr="실내, 모니터, 앉아있는, 문이(가) 표시된 사진&#10;&#10;자동 생성된 설명">
              <a:extLst>
                <a:ext uri="{FF2B5EF4-FFF2-40B4-BE49-F238E27FC236}">
                  <a16:creationId xmlns:a16="http://schemas.microsoft.com/office/drawing/2014/main" id="{C5228CC4-9AC2-1E40-AB50-A47FA0CD2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6129" y="3575739"/>
              <a:ext cx="4230629" cy="2326846"/>
            </a:xfrm>
            <a:prstGeom prst="rect">
              <a:avLst/>
            </a:prstGeom>
            <a:ln w="25400">
              <a:solidFill>
                <a:srgbClr val="556078"/>
              </a:solidFill>
            </a:ln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F213D64-B47D-F146-9E76-13895A726258}"/>
                </a:ext>
              </a:extLst>
            </p:cNvPr>
            <p:cNvGrpSpPr/>
            <p:nvPr/>
          </p:nvGrpSpPr>
          <p:grpSpPr>
            <a:xfrm>
              <a:off x="1270577" y="4016260"/>
              <a:ext cx="3862218" cy="2157574"/>
              <a:chOff x="881018" y="2161758"/>
              <a:chExt cx="4899296" cy="3074271"/>
            </a:xfrm>
          </p:grpSpPr>
          <p:pic>
            <p:nvPicPr>
              <p:cNvPr id="31" name="그림 30" descr="실내, 냉장고, 앉아있는, 주방이(가) 표시된 사진&#10;&#10;자동 생성된 설명">
                <a:extLst>
                  <a:ext uri="{FF2B5EF4-FFF2-40B4-BE49-F238E27FC236}">
                    <a16:creationId xmlns:a16="http://schemas.microsoft.com/office/drawing/2014/main" id="{78BD8BC4-548F-5941-8D99-13F5FABE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018" y="2161758"/>
                <a:ext cx="4899296" cy="3074271"/>
              </a:xfrm>
              <a:prstGeom prst="rect">
                <a:avLst/>
              </a:prstGeom>
            </p:spPr>
          </p:pic>
          <p:pic>
            <p:nvPicPr>
              <p:cNvPr id="32" name="그림 31" descr="스키타기, 사람들, 그룹, 눈이(가) 표시된 사진&#10;&#10;자동 생성된 설명">
                <a:extLst>
                  <a:ext uri="{FF2B5EF4-FFF2-40B4-BE49-F238E27FC236}">
                    <a16:creationId xmlns:a16="http://schemas.microsoft.com/office/drawing/2014/main" id="{A59FE849-1166-7140-95B6-79DD07902F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9959" b="30"/>
              <a:stretch/>
            </p:blipFill>
            <p:spPr>
              <a:xfrm>
                <a:off x="3387873" y="2225104"/>
                <a:ext cx="2240041" cy="2943926"/>
              </a:xfrm>
              <a:prstGeom prst="rect">
                <a:avLst/>
              </a:prstGeom>
            </p:spPr>
          </p:pic>
          <p:pic>
            <p:nvPicPr>
              <p:cNvPr id="33" name="그림 32" descr="스키타기, 사람들, 그룹, 눈이(가) 표시된 사진&#10;&#10;자동 생성된 설명">
                <a:extLst>
                  <a:ext uri="{FF2B5EF4-FFF2-40B4-BE49-F238E27FC236}">
                    <a16:creationId xmlns:a16="http://schemas.microsoft.com/office/drawing/2014/main" id="{C70D8D02-202E-EB45-8F53-AB52A9EF1C9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t="-1" r="49940" b="59"/>
              <a:stretch/>
            </p:blipFill>
            <p:spPr>
              <a:xfrm>
                <a:off x="994275" y="2225103"/>
                <a:ext cx="2268000" cy="2944800"/>
              </a:xfrm>
              <a:prstGeom prst="rect">
                <a:avLst/>
              </a:prstGeom>
            </p:spPr>
          </p:pic>
        </p:grpSp>
        <p:sp>
          <p:nvSpPr>
            <p:cNvPr id="41" name="곱하기 24">
              <a:extLst>
                <a:ext uri="{FF2B5EF4-FFF2-40B4-BE49-F238E27FC236}">
                  <a16:creationId xmlns:a16="http://schemas.microsoft.com/office/drawing/2014/main" id="{96382C57-EBD2-7D47-9669-EB3D32F26EB5}"/>
                </a:ext>
              </a:extLst>
            </p:cNvPr>
            <p:cNvSpPr/>
            <p:nvPr/>
          </p:nvSpPr>
          <p:spPr>
            <a:xfrm>
              <a:off x="1020140" y="3586883"/>
              <a:ext cx="4363092" cy="2226039"/>
            </a:xfrm>
            <a:prstGeom prst="mathMultiply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1C8E53-BD40-0247-B5FB-5A76FD213093}"/>
              </a:ext>
            </a:extLst>
          </p:cNvPr>
          <p:cNvSpPr/>
          <p:nvPr/>
        </p:nvSpPr>
        <p:spPr>
          <a:xfrm>
            <a:off x="1446505" y="4660867"/>
            <a:ext cx="4230629" cy="2712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14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09513" y="1530528"/>
            <a:ext cx="5663306" cy="3747600"/>
            <a:chOff x="486398" y="1823267"/>
            <a:chExt cx="5663306" cy="3747600"/>
          </a:xfrm>
        </p:grpSpPr>
        <p:pic>
          <p:nvPicPr>
            <p:cNvPr id="25" name="그림 24" descr="실내, 창문, 앉아있는, 모니터이(가) 표시된 사진&#10;&#10;자동 생성된 설명">
              <a:extLst>
                <a:ext uri="{FF2B5EF4-FFF2-40B4-BE49-F238E27FC236}">
                  <a16:creationId xmlns:a16="http://schemas.microsoft.com/office/drawing/2014/main" id="{E9E0F6AF-5C84-DA4D-B501-99D231CCF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398" y="1823267"/>
              <a:ext cx="5663306" cy="3747600"/>
            </a:xfrm>
            <a:prstGeom prst="rect">
              <a:avLst/>
            </a:prstGeom>
            <a:ln w="25400">
              <a:solidFill>
                <a:srgbClr val="556078"/>
              </a:solidFill>
            </a:ln>
          </p:spPr>
        </p:pic>
        <p:pic>
          <p:nvPicPr>
            <p:cNvPr id="26" name="그림 25" descr="실내, 냉장고, 앉아있는, 주방이(가) 표시된 사진&#10;&#10;자동 생성된 설명">
              <a:extLst>
                <a:ext uri="{FF2B5EF4-FFF2-40B4-BE49-F238E27FC236}">
                  <a16:creationId xmlns:a16="http://schemas.microsoft.com/office/drawing/2014/main" id="{AFA42831-C1C2-7546-A8EA-B31ECBF0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018" y="2161758"/>
              <a:ext cx="4899296" cy="3074271"/>
            </a:xfrm>
            <a:prstGeom prst="rect">
              <a:avLst/>
            </a:prstGeom>
          </p:spPr>
        </p:pic>
        <p:pic>
          <p:nvPicPr>
            <p:cNvPr id="42" name="그림 41" descr="스키타기, 사람들, 그룹, 눈이(가) 표시된 사진&#10;&#10;자동 생성된 설명">
              <a:extLst>
                <a:ext uri="{FF2B5EF4-FFF2-40B4-BE49-F238E27FC236}">
                  <a16:creationId xmlns:a16="http://schemas.microsoft.com/office/drawing/2014/main" id="{F0F74196-6217-CA40-9644-1CE0DC625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959" b="30"/>
            <a:stretch/>
          </p:blipFill>
          <p:spPr>
            <a:xfrm>
              <a:off x="3387873" y="2225104"/>
              <a:ext cx="2240041" cy="2943926"/>
            </a:xfrm>
            <a:prstGeom prst="rect">
              <a:avLst/>
            </a:prstGeom>
          </p:spPr>
        </p:pic>
        <p:pic>
          <p:nvPicPr>
            <p:cNvPr id="43" name="그림 42" descr="스키타기, 사람들, 그룹, 눈이(가) 표시된 사진&#10;&#10;자동 생성된 설명">
              <a:extLst>
                <a:ext uri="{FF2B5EF4-FFF2-40B4-BE49-F238E27FC236}">
                  <a16:creationId xmlns:a16="http://schemas.microsoft.com/office/drawing/2014/main" id="{1824A0D6-AEED-C64D-819A-06F31CE9E88B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t="-1" r="49940" b="59"/>
            <a:stretch/>
          </p:blipFill>
          <p:spPr>
            <a:xfrm>
              <a:off x="994275" y="2225103"/>
              <a:ext cx="2268000" cy="2944800"/>
            </a:xfrm>
            <a:prstGeom prst="rect">
              <a:avLst/>
            </a:prstGeom>
            <a:ln w="25400">
              <a:noFill/>
            </a:ln>
          </p:spPr>
        </p:pic>
      </p:grpSp>
      <p:sp>
        <p:nvSpPr>
          <p:cNvPr id="45" name="오른쪽 화살표[R] 20">
            <a:extLst>
              <a:ext uri="{FF2B5EF4-FFF2-40B4-BE49-F238E27FC236}">
                <a16:creationId xmlns:a16="http://schemas.microsoft.com/office/drawing/2014/main" id="{1D873536-95C2-B545-8DDB-ED6B3BD4FB15}"/>
              </a:ext>
            </a:extLst>
          </p:cNvPr>
          <p:cNvSpPr/>
          <p:nvPr/>
        </p:nvSpPr>
        <p:spPr>
          <a:xfrm>
            <a:off x="2861641" y="2501677"/>
            <a:ext cx="2416889" cy="1690297"/>
          </a:xfrm>
          <a:prstGeom prst="rightArrow">
            <a:avLst/>
          </a:prstGeom>
          <a:solidFill>
            <a:srgbClr val="9E9F9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1014527" y="993780"/>
            <a:ext cx="7153097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위치 조정 후 책의 페이지를 넘기며 모든 페이지의 이미지 데이터를 수집해주세요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37028" y="2217197"/>
            <a:ext cx="4565008" cy="13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이름을 바꾸지 않고 계속해서 사진 촬영을 진행하면</a:t>
            </a: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사진 파일을 생성하지 않고 동일 이름으로 덮어쓰는</a:t>
            </a:r>
            <a:r>
              <a:rPr lang="en-US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작업만 이루어지므로 주의하셔야 합니다</a:t>
            </a:r>
            <a:r>
              <a:rPr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페이지마다 다른 이름으로 사진을 촬영해주세요</a:t>
            </a:r>
            <a:r>
              <a:rPr lang="en-US" altLang="ko-Kore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FC2B0-8D5C-B448-8BCE-E9BBB8BE86C4}"/>
              </a:ext>
            </a:extLst>
          </p:cNvPr>
          <p:cNvSpPr txBox="1"/>
          <p:nvPr/>
        </p:nvSpPr>
        <p:spPr>
          <a:xfrm>
            <a:off x="7167439" y="4191974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💡 </a:t>
            </a:r>
            <a:r>
              <a:rPr kumimoji="1" lang="en-US" altLang="ko-Kore-KR" sz="1400" dirty="0"/>
              <a:t>8</a:t>
            </a:r>
            <a:r>
              <a:rPr kumimoji="1" lang="ko-KR" altLang="en-US" sz="1400" dirty="0"/>
              <a:t>번째 </a:t>
            </a:r>
            <a:r>
              <a:rPr kumimoji="1" lang="ko-Kore-KR" altLang="en-US" sz="1400" dirty="0"/>
              <a:t>이미지는</a:t>
            </a:r>
            <a:r>
              <a:rPr kumimoji="1" lang="ko-KR" altLang="en-US" sz="1400" dirty="0"/>
              <a:t> 월리 얼굴이 가려져 있으므로</a:t>
            </a:r>
            <a:endParaRPr kumimoji="1" lang="en-US" altLang="ko-KR" sz="1400" dirty="0"/>
          </a:p>
          <a:p>
            <a:r>
              <a:rPr kumimoji="1" lang="ko-KR" altLang="en-US" sz="1400" dirty="0"/>
              <a:t>제외하고 촬영해주세요</a:t>
            </a:r>
            <a:r>
              <a:rPr kumimoji="1" lang="en-US" altLang="ko-KR" sz="1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4157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6254" y="2921168"/>
            <a:ext cx="805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데이터 업로드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2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701040" y="1450201"/>
            <a:ext cx="9746649" cy="65146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수집한 데이터를 작업환경에 업로드 하기 위해서 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2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장에서 만들었던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애저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랩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2"/>
              </a:rPr>
              <a:t>https://labs.azure.com/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가상머신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주피터 노트북에 접속합니다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40A6C-A4B7-4547-A4CE-6C828CB39839}"/>
              </a:ext>
            </a:extLst>
          </p:cNvPr>
          <p:cNvSpPr txBox="1"/>
          <p:nvPr/>
        </p:nvSpPr>
        <p:spPr>
          <a:xfrm>
            <a:off x="1108857" y="2085913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rgbClr val="C00000"/>
                </a:solidFill>
              </a:rPr>
              <a:t>**접속</a:t>
            </a:r>
            <a:r>
              <a:rPr kumimoji="1" lang="ko-KR" altLang="en-US" sz="1200" dirty="0">
                <a:solidFill>
                  <a:srgbClr val="C00000"/>
                </a:solidFill>
              </a:rPr>
              <a:t> 방법은 </a:t>
            </a:r>
            <a:r>
              <a:rPr kumimoji="1" lang="en-US" altLang="ko-KR" sz="1200" dirty="0">
                <a:solidFill>
                  <a:srgbClr val="C00000"/>
                </a:solidFill>
              </a:rPr>
              <a:t>2</a:t>
            </a:r>
            <a:r>
              <a:rPr kumimoji="1" lang="ko-KR" altLang="en-US" sz="1200" dirty="0">
                <a:solidFill>
                  <a:srgbClr val="C00000"/>
                </a:solidFill>
              </a:rPr>
              <a:t>장 </a:t>
            </a:r>
            <a:r>
              <a:rPr kumimoji="1" lang="en-US" altLang="ko-KR" sz="1200" dirty="0">
                <a:solidFill>
                  <a:srgbClr val="C00000"/>
                </a:solidFill>
              </a:rPr>
              <a:t>2</a:t>
            </a:r>
            <a:r>
              <a:rPr kumimoji="1" lang="ko-KR" altLang="en-US" sz="1200" dirty="0">
                <a:solidFill>
                  <a:srgbClr val="C00000"/>
                </a:solidFill>
              </a:rPr>
              <a:t>절 </a:t>
            </a:r>
            <a:r>
              <a:rPr kumimoji="1" lang="en-US" altLang="ko-KR" sz="1200" dirty="0">
                <a:solidFill>
                  <a:srgbClr val="C00000"/>
                </a:solidFill>
              </a:rPr>
              <a:t>‘</a:t>
            </a:r>
            <a:r>
              <a:rPr kumimoji="1" lang="ko-KR" altLang="en-US" sz="1200" dirty="0" err="1">
                <a:solidFill>
                  <a:srgbClr val="C00000"/>
                </a:solidFill>
              </a:rPr>
              <a:t>애저</a:t>
            </a:r>
            <a:r>
              <a:rPr kumimoji="1" lang="ko-KR" altLang="en-US" sz="1200" dirty="0">
                <a:solidFill>
                  <a:srgbClr val="C00000"/>
                </a:solidFill>
              </a:rPr>
              <a:t> 랩</a:t>
            </a:r>
            <a:r>
              <a:rPr kumimoji="1" lang="en-US" altLang="ko-KR" sz="1200" dirty="0">
                <a:solidFill>
                  <a:srgbClr val="C00000"/>
                </a:solidFill>
              </a:rPr>
              <a:t>’</a:t>
            </a:r>
            <a:r>
              <a:rPr kumimoji="1" lang="ko-KR" altLang="en-US" sz="1200" dirty="0">
                <a:solidFill>
                  <a:srgbClr val="C00000"/>
                </a:solidFill>
              </a:rPr>
              <a:t>을 참고해주세요</a:t>
            </a:r>
            <a:r>
              <a:rPr kumimoji="1" lang="en-US" altLang="ko-KR" sz="1200" dirty="0">
                <a:solidFill>
                  <a:srgbClr val="C00000"/>
                </a:solidFill>
              </a:rPr>
              <a:t>.</a:t>
            </a:r>
            <a:endParaRPr kumimoji="1" lang="ko-Kore-KR" altLang="en-US" sz="1200" dirty="0">
              <a:solidFill>
                <a:srgbClr val="C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A45903-462B-F64E-A612-AB76F8356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03" t="22383" r="1021" b="43111"/>
          <a:stretch/>
        </p:blipFill>
        <p:spPr>
          <a:xfrm>
            <a:off x="1287520" y="2559154"/>
            <a:ext cx="2947481" cy="23664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900B23-F395-6E41-8C14-5D24BAC97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725"/>
          <a:stretch/>
        </p:blipFill>
        <p:spPr>
          <a:xfrm>
            <a:off x="6302779" y="3413026"/>
            <a:ext cx="4144910" cy="78252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EFA975E-BEB4-4117-A7D0-83D5BDF0C663}"/>
              </a:ext>
            </a:extLst>
          </p:cNvPr>
          <p:cNvCxnSpPr/>
          <p:nvPr/>
        </p:nvCxnSpPr>
        <p:spPr>
          <a:xfrm>
            <a:off x="5010912" y="3785616"/>
            <a:ext cx="713232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0A2378-2FA3-4CC5-BCFD-BF699D84DF47}"/>
              </a:ext>
            </a:extLst>
          </p:cNvPr>
          <p:cNvSpPr/>
          <p:nvPr/>
        </p:nvSpPr>
        <p:spPr>
          <a:xfrm>
            <a:off x="3721608" y="4480560"/>
            <a:ext cx="347472" cy="30175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4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BA5E6E32-8331-2B40-81C9-EBCCB2C4482F}"/>
              </a:ext>
            </a:extLst>
          </p:cNvPr>
          <p:cNvSpPr txBox="1">
            <a:spLocks/>
          </p:cNvSpPr>
          <p:nvPr/>
        </p:nvSpPr>
        <p:spPr>
          <a:xfrm>
            <a:off x="293223" y="814489"/>
            <a:ext cx="9746649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주피터 노트북에서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폴더 안에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train_imgs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test_imgs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valid_imgs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폴더가 존재하는지 확인합니다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61A91B-4D69-6B42-808D-49677024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23" y="1613981"/>
            <a:ext cx="10596664" cy="36300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27B6E5-2F8E-8B4C-8E78-1C54177677D1}"/>
              </a:ext>
            </a:extLst>
          </p:cNvPr>
          <p:cNvSpPr/>
          <p:nvPr/>
        </p:nvSpPr>
        <p:spPr>
          <a:xfrm>
            <a:off x="1426722" y="3180394"/>
            <a:ext cx="2036325" cy="1858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385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671B5E65-810F-B54C-AE80-D6532247C8B6}"/>
              </a:ext>
            </a:extLst>
          </p:cNvPr>
          <p:cNvSpPr txBox="1">
            <a:spLocks/>
          </p:cNvSpPr>
          <p:nvPr/>
        </p:nvSpPr>
        <p:spPr>
          <a:xfrm>
            <a:off x="990909" y="1016342"/>
            <a:ext cx="9746649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train_imgs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에는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1~10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이미지를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test_imgs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에는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11,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이미지를 넣어줍니다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8BDED-A268-8C48-9EE2-CB300EEA70B0}"/>
              </a:ext>
            </a:extLst>
          </p:cNvPr>
          <p:cNvSpPr txBox="1"/>
          <p:nvPr/>
        </p:nvSpPr>
        <p:spPr>
          <a:xfrm>
            <a:off x="1137135" y="1324119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rgbClr val="C00000"/>
                </a:solidFill>
              </a:rPr>
              <a:t>*</a:t>
            </a:r>
            <a:r>
              <a:rPr kumimoji="1" lang="en-US" altLang="ko-Kore-KR" sz="1200" dirty="0">
                <a:solidFill>
                  <a:srgbClr val="C00000"/>
                </a:solidFill>
              </a:rPr>
              <a:t>8</a:t>
            </a:r>
            <a:r>
              <a:rPr kumimoji="1" lang="ko-KR" altLang="en-US" sz="1200" dirty="0">
                <a:solidFill>
                  <a:srgbClr val="C00000"/>
                </a:solidFill>
              </a:rPr>
              <a:t>번 이미지 제외</a:t>
            </a:r>
            <a:endParaRPr kumimoji="1" lang="ko-Kore-KR" altLang="en-US" sz="1200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0B0395-889C-DD45-8E6B-2165AE8C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7" y="2182070"/>
            <a:ext cx="1232030" cy="1232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B614E3-EA63-AF47-9A9E-EF3C3A947CC9}"/>
              </a:ext>
            </a:extLst>
          </p:cNvPr>
          <p:cNvSpPr txBox="1"/>
          <p:nvPr/>
        </p:nvSpPr>
        <p:spPr>
          <a:xfrm>
            <a:off x="1677169" y="3339141"/>
            <a:ext cx="144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train_imgs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2C8E16-C02D-654B-9402-CADFE874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7" y="4279272"/>
            <a:ext cx="1232030" cy="1232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F9C59-BA66-B448-9530-1407603155D2}"/>
              </a:ext>
            </a:extLst>
          </p:cNvPr>
          <p:cNvSpPr txBox="1"/>
          <p:nvPr/>
        </p:nvSpPr>
        <p:spPr>
          <a:xfrm>
            <a:off x="1700484" y="5413061"/>
            <a:ext cx="12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test_imgs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8D8A43-3EC4-BF42-BBE7-74EF4397A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44" y="1908144"/>
            <a:ext cx="1175277" cy="11752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9C2C66-92E1-ED44-AF4E-AB29EAF0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05" y="2097896"/>
            <a:ext cx="1175277" cy="11752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E0DC3D-70D5-0E4F-A508-57A8F12B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476" y="2281957"/>
            <a:ext cx="1175277" cy="11752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89393D-42E8-9B41-B27E-6329D1ED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35" y="2477070"/>
            <a:ext cx="1175277" cy="11752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2B648C-E262-6B46-B866-3817B468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914" y="1908821"/>
            <a:ext cx="1175277" cy="1175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409E11-35E4-9441-A5E3-0A0FBEABA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042" y="1908144"/>
            <a:ext cx="1175277" cy="11752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ED6F55-4253-A346-A42F-96941761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953" y="2097896"/>
            <a:ext cx="1175277" cy="11752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E58F52-1BDB-A846-A217-7F868747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124" y="2281958"/>
            <a:ext cx="1175277" cy="11752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6B4963-751C-EF47-95E4-ED1ADA3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295" y="2475963"/>
            <a:ext cx="1175277" cy="1175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EC0BB36-AE1A-E648-8198-2129BBBF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57" y="4395392"/>
            <a:ext cx="1175277" cy="11752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D32DDE5-F6BE-1942-B4E2-10973B69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79" y="4560313"/>
            <a:ext cx="1175277" cy="11752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68E04D-76CE-EA46-A4ED-A3D07C94D4A6}"/>
              </a:ext>
            </a:extLst>
          </p:cNvPr>
          <p:cNvSpPr txBox="1"/>
          <p:nvPr/>
        </p:nvSpPr>
        <p:spPr>
          <a:xfrm>
            <a:off x="4672382" y="525772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11</a:t>
            </a:r>
            <a:endParaRPr kumimoji="1" lang="ko-Kore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4A9A7D-A426-4C43-936F-D052FDC034E3}"/>
              </a:ext>
            </a:extLst>
          </p:cNvPr>
          <p:cNvSpPr txBox="1"/>
          <p:nvPr/>
        </p:nvSpPr>
        <p:spPr>
          <a:xfrm>
            <a:off x="4903656" y="5439864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12</a:t>
            </a:r>
            <a:endParaRPr kumimoji="1" lang="ko-Kore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EB16C1-8E0C-4EAB-8D3A-BC16EA5FDD8D}"/>
              </a:ext>
            </a:extLst>
          </p:cNvPr>
          <p:cNvSpPr txBox="1"/>
          <p:nvPr/>
        </p:nvSpPr>
        <p:spPr>
          <a:xfrm>
            <a:off x="4622725" y="2690104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01</a:t>
            </a:r>
            <a:endParaRPr kumimoji="1" lang="ko-Kore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AE3E1-5420-4876-B29A-F9DE3170B465}"/>
              </a:ext>
            </a:extLst>
          </p:cNvPr>
          <p:cNvSpPr txBox="1"/>
          <p:nvPr/>
        </p:nvSpPr>
        <p:spPr>
          <a:xfrm>
            <a:off x="4781178" y="2953293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02</a:t>
            </a:r>
            <a:endParaRPr kumimoji="1" lang="ko-Kore-KR" alt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6694F8-D2C4-412E-95E2-B7325DEAE0A3}"/>
              </a:ext>
            </a:extLst>
          </p:cNvPr>
          <p:cNvSpPr txBox="1"/>
          <p:nvPr/>
        </p:nvSpPr>
        <p:spPr>
          <a:xfrm>
            <a:off x="4964220" y="312841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03</a:t>
            </a:r>
            <a:endParaRPr kumimoji="1" lang="ko-Kore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8EC46-90F3-4CB8-880A-E92BC31F4D96}"/>
              </a:ext>
            </a:extLst>
          </p:cNvPr>
          <p:cNvSpPr txBox="1"/>
          <p:nvPr/>
        </p:nvSpPr>
        <p:spPr>
          <a:xfrm>
            <a:off x="5110866" y="32655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04</a:t>
            </a:r>
            <a:endParaRPr kumimoji="1" lang="ko-Kore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BAC4C1-49A7-4248-ABCB-40E364D60638}"/>
              </a:ext>
            </a:extLst>
          </p:cNvPr>
          <p:cNvSpPr txBox="1"/>
          <p:nvPr/>
        </p:nvSpPr>
        <p:spPr>
          <a:xfrm>
            <a:off x="6599632" y="2690104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05</a:t>
            </a:r>
            <a:endParaRPr kumimoji="1" lang="ko-Kore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009AB-EB87-43B9-80CA-41B414132308}"/>
              </a:ext>
            </a:extLst>
          </p:cNvPr>
          <p:cNvSpPr txBox="1"/>
          <p:nvPr/>
        </p:nvSpPr>
        <p:spPr>
          <a:xfrm>
            <a:off x="6758085" y="2953293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06</a:t>
            </a:r>
            <a:endParaRPr kumimoji="1" lang="ko-Kore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4411EE-B4D5-45FA-A94A-DBACA206E082}"/>
              </a:ext>
            </a:extLst>
          </p:cNvPr>
          <p:cNvSpPr txBox="1"/>
          <p:nvPr/>
        </p:nvSpPr>
        <p:spPr>
          <a:xfrm>
            <a:off x="6941127" y="312841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07</a:t>
            </a:r>
            <a:endParaRPr kumimoji="1" lang="ko-Kore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8CBB1E-7BE2-4AB7-8D82-07250787FB7D}"/>
              </a:ext>
            </a:extLst>
          </p:cNvPr>
          <p:cNvSpPr txBox="1"/>
          <p:nvPr/>
        </p:nvSpPr>
        <p:spPr>
          <a:xfrm>
            <a:off x="7087773" y="32655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09</a:t>
            </a:r>
            <a:endParaRPr kumimoji="1" lang="ko-Kore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46E90-37C3-4599-B0D4-4A9BEE0793B9}"/>
              </a:ext>
            </a:extLst>
          </p:cNvPr>
          <p:cNvSpPr txBox="1"/>
          <p:nvPr/>
        </p:nvSpPr>
        <p:spPr>
          <a:xfrm>
            <a:off x="8685572" y="2690104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100" dirty="0"/>
              <a:t>10</a:t>
            </a:r>
            <a:endParaRPr kumimoji="1" lang="ko-Kore-KR" altLang="en-US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C16CB5-3A46-4543-B7CA-5B8229169BAA}"/>
              </a:ext>
            </a:extLst>
          </p:cNvPr>
          <p:cNvSpPr/>
          <p:nvPr/>
        </p:nvSpPr>
        <p:spPr>
          <a:xfrm>
            <a:off x="4297249" y="1668472"/>
            <a:ext cx="6181344" cy="216751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D0D794-2E01-4D90-A45B-54BC2179D48E}"/>
              </a:ext>
            </a:extLst>
          </p:cNvPr>
          <p:cNvSpPr/>
          <p:nvPr/>
        </p:nvSpPr>
        <p:spPr>
          <a:xfrm>
            <a:off x="4297249" y="4250405"/>
            <a:ext cx="2460836" cy="178978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85B8D7A-8259-4565-9725-339FF170C5A6}"/>
              </a:ext>
            </a:extLst>
          </p:cNvPr>
          <p:cNvCxnSpPr/>
          <p:nvPr/>
        </p:nvCxnSpPr>
        <p:spPr>
          <a:xfrm flipH="1">
            <a:off x="3364561" y="2951714"/>
            <a:ext cx="713232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7ECB118-0739-4A66-9C72-2BE0D9B68AEF}"/>
              </a:ext>
            </a:extLst>
          </p:cNvPr>
          <p:cNvCxnSpPr/>
          <p:nvPr/>
        </p:nvCxnSpPr>
        <p:spPr>
          <a:xfrm flipH="1">
            <a:off x="3364561" y="5100554"/>
            <a:ext cx="713232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A7B38FE7-7EFC-D94A-B1C4-122F528D9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364" b="9230"/>
          <a:stretch/>
        </p:blipFill>
        <p:spPr>
          <a:xfrm>
            <a:off x="3413072" y="6204877"/>
            <a:ext cx="582117" cy="2769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AC3CF3C-9E61-9D4B-91FD-D3C12EF254A1}"/>
              </a:ext>
            </a:extLst>
          </p:cNvPr>
          <p:cNvSpPr txBox="1"/>
          <p:nvPr/>
        </p:nvSpPr>
        <p:spPr>
          <a:xfrm>
            <a:off x="1571438" y="6234344"/>
            <a:ext cx="4445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이미지는 오른쪽 상단의</a:t>
            </a:r>
            <a:r>
              <a:rPr kumimoji="1" lang="en-US" altLang="ko-KR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                </a:t>
            </a:r>
            <a:r>
              <a:rPr kumimoji="1"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버튼을 통해 업로드합니다</a:t>
            </a:r>
            <a:r>
              <a:rPr kumimoji="1" lang="en-US" altLang="ko-KR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</a:t>
            </a:r>
            <a:endParaRPr kumimoji="1" lang="ko-Kore-KR" altLang="en-US" sz="1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50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-209762" y="3993668"/>
            <a:ext cx="6988236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-221677" y="4862249"/>
            <a:ext cx="8334545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7528023" y="1490302"/>
            <a:ext cx="3499742" cy="25141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70000"/>
              </a:lnSpc>
              <a:buNone/>
            </a:pPr>
            <a:r>
              <a:rPr kumimoji="1" lang="ko-KR" altLang="en-US" sz="10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  <a:endParaRPr kumimoji="1" lang="en-US" altLang="ko-KR" sz="10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 algn="r">
              <a:lnSpc>
                <a:spcPct val="70000"/>
              </a:lnSpc>
              <a:buNone/>
            </a:pPr>
            <a:r>
              <a:rPr kumimoji="1" lang="ko-KR" altLang="en-US" sz="10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수집</a:t>
            </a:r>
            <a:endParaRPr kumimoji="1" lang="ko-Kore-KR" altLang="en-US" sz="10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078" y="4004413"/>
            <a:ext cx="64471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라즈베리파이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카메라 모듈 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사용을 위한 환경설정을 진행해봅시다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6164" y="4876062"/>
            <a:ext cx="80960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라즈베리파이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카메라를 사용해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이미지 데이터를 수집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하는 방법을 배워봅시다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AD9E8AD4-B636-4AFA-A39B-5010A89D1C45}"/>
              </a:ext>
            </a:extLst>
          </p:cNvPr>
          <p:cNvSpPr/>
          <p:nvPr/>
        </p:nvSpPr>
        <p:spPr>
          <a:xfrm>
            <a:off x="-221676" y="5736121"/>
            <a:ext cx="6988236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95A59A-6C93-442D-848C-C24C67ABC348}"/>
              </a:ext>
            </a:extLst>
          </p:cNvPr>
          <p:cNvSpPr txBox="1"/>
          <p:nvPr/>
        </p:nvSpPr>
        <p:spPr>
          <a:xfrm>
            <a:off x="319425" y="5739831"/>
            <a:ext cx="62407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수집한 이미지를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가상머신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이용해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업로드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해봅시다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67836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8863" y="3075057"/>
            <a:ext cx="7314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라즈베리파이</a:t>
            </a:r>
            <a:r>
              <a:rPr lang="ko-KR" altLang="en-US" sz="4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카메라 모듈 환경설정</a:t>
            </a:r>
            <a:endParaRPr lang="en-US" altLang="ko-KR" sz="4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0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1065911" y="1859999"/>
            <a:ext cx="5408698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라즈베리파이와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카메라를 케이블을 사용해 연결해주세요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림 1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A61CB3C8-94DB-FA47-A079-B2D6DA1B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10" y="2684324"/>
            <a:ext cx="5408698" cy="3747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C480F8-CA80-0847-B723-F9E9E7665CA3}"/>
              </a:ext>
            </a:extLst>
          </p:cNvPr>
          <p:cNvSpPr/>
          <p:nvPr/>
        </p:nvSpPr>
        <p:spPr>
          <a:xfrm>
            <a:off x="3513132" y="4698580"/>
            <a:ext cx="517814" cy="13112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3CFCB-361C-C440-9B76-A419451FC74C}"/>
              </a:ext>
            </a:extLst>
          </p:cNvPr>
          <p:cNvSpPr txBox="1"/>
          <p:nvPr/>
        </p:nvSpPr>
        <p:spPr>
          <a:xfrm>
            <a:off x="1741605" y="2291521"/>
            <a:ext cx="4205808" cy="584775"/>
          </a:xfrm>
          <a:prstGeom prst="rect">
            <a:avLst/>
          </a:prstGeom>
          <a:solidFill>
            <a:srgbClr val="556078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라즈베리파이의</a:t>
            </a:r>
            <a:r>
              <a:rPr kumimoji="1"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ore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연결 단자에</a:t>
            </a:r>
            <a:endParaRPr kumimoji="1" lang="en-US" altLang="ko-Kore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kumimoji="1" lang="ko-Kore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케이블을 연결해주세요</a:t>
            </a:r>
          </a:p>
        </p:txBody>
      </p:sp>
      <p:pic>
        <p:nvPicPr>
          <p:cNvPr id="18" name="그래픽 12" descr="오른쪽을 가리키는 검지 ">
            <a:extLst>
              <a:ext uri="{FF2B5EF4-FFF2-40B4-BE49-F238E27FC236}">
                <a16:creationId xmlns:a16="http://schemas.microsoft.com/office/drawing/2014/main" id="{47D66D80-B700-D34A-B881-EF93C73E5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3445461" y="3983762"/>
            <a:ext cx="649595" cy="649595"/>
          </a:xfrm>
          <a:prstGeom prst="rect">
            <a:avLst/>
          </a:prstGeom>
        </p:spPr>
      </p:pic>
      <p:sp>
        <p:nvSpPr>
          <p:cNvPr id="26" name="오른쪽 화살표[R] 18">
            <a:extLst>
              <a:ext uri="{FF2B5EF4-FFF2-40B4-BE49-F238E27FC236}">
                <a16:creationId xmlns:a16="http://schemas.microsoft.com/office/drawing/2014/main" id="{BDF85835-165C-FF40-A48A-A3151EE5CB40}"/>
              </a:ext>
            </a:extLst>
          </p:cNvPr>
          <p:cNvSpPr/>
          <p:nvPr/>
        </p:nvSpPr>
        <p:spPr>
          <a:xfrm>
            <a:off x="4210757" y="6144762"/>
            <a:ext cx="1047856" cy="23516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오른쪽 화살표[R] 21">
            <a:extLst>
              <a:ext uri="{FF2B5EF4-FFF2-40B4-BE49-F238E27FC236}">
                <a16:creationId xmlns:a16="http://schemas.microsoft.com/office/drawing/2014/main" id="{79C66C3D-EF23-D54B-964C-E428F429037D}"/>
              </a:ext>
            </a:extLst>
          </p:cNvPr>
          <p:cNvSpPr/>
          <p:nvPr/>
        </p:nvSpPr>
        <p:spPr>
          <a:xfrm flipH="1">
            <a:off x="2367371" y="6139932"/>
            <a:ext cx="1047856" cy="22465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8D0628-19A5-AE48-A654-375D33693DAD}"/>
              </a:ext>
            </a:extLst>
          </p:cNvPr>
          <p:cNvSpPr txBox="1"/>
          <p:nvPr/>
        </p:nvSpPr>
        <p:spPr>
          <a:xfrm>
            <a:off x="2499592" y="6412977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흰색</a:t>
            </a:r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면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7517C8-FA78-6843-A675-655B506012DD}"/>
              </a:ext>
            </a:extLst>
          </p:cNvPr>
          <p:cNvSpPr txBox="1"/>
          <p:nvPr/>
        </p:nvSpPr>
        <p:spPr>
          <a:xfrm>
            <a:off x="4210757" y="6397588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파란색 면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2548B1-82F2-804D-8AEB-89A2F3B74D93}"/>
              </a:ext>
            </a:extLst>
          </p:cNvPr>
          <p:cNvSpPr txBox="1"/>
          <p:nvPr/>
        </p:nvSpPr>
        <p:spPr>
          <a:xfrm>
            <a:off x="3223312" y="193855"/>
            <a:ext cx="6307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 카메라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모듈 사용을 위</a:t>
            </a: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 꼭 필요한 과정입니다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 과정을 진행해주세요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ABD75A-DD2A-2045-8694-A12B29B1E7C5}"/>
              </a:ext>
            </a:extLst>
          </p:cNvPr>
          <p:cNvSpPr txBox="1"/>
          <p:nvPr/>
        </p:nvSpPr>
        <p:spPr>
          <a:xfrm>
            <a:off x="3223312" y="1043897"/>
            <a:ext cx="434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kumimoji="1" lang="ko-KR" altLang="en-US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전원을 끄고 카메라를 연결해 주세요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3881" y="43533"/>
            <a:ext cx="219483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라즈베리파이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카메라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설정하기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9BE51-5774-2447-A34B-6323C2791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164" y="2458677"/>
            <a:ext cx="2941034" cy="2941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5B2AE-16E4-2D4A-A394-492B5B834AF3}"/>
              </a:ext>
            </a:extLst>
          </p:cNvPr>
          <p:cNvSpPr txBox="1"/>
          <p:nvPr/>
        </p:nvSpPr>
        <p:spPr>
          <a:xfrm>
            <a:off x="7776746" y="5575148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</a:t>
            </a:r>
            <a:r>
              <a:rPr kumimoji="1"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카메라 모듈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EC8C36-2EDD-A04D-8695-88FD61B62301}"/>
              </a:ext>
            </a:extLst>
          </p:cNvPr>
          <p:cNvSpPr txBox="1"/>
          <p:nvPr/>
        </p:nvSpPr>
        <p:spPr>
          <a:xfrm>
            <a:off x="9048708" y="5071931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파란색 면</a:t>
            </a:r>
            <a:endParaRPr kumimoji="1" lang="ko-Kore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2A2BBB8-C462-D741-A1E0-6C07AFAB4170}"/>
              </a:ext>
            </a:extLst>
          </p:cNvPr>
          <p:cNvCxnSpPr/>
          <p:nvPr/>
        </p:nvCxnSpPr>
        <p:spPr>
          <a:xfrm flipH="1">
            <a:off x="9458435" y="4791173"/>
            <a:ext cx="344246" cy="3047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31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1078992" y="809093"/>
            <a:ext cx="6560765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터미널 창을 열고 아래 명령어를 입력해주세요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3E6BB0E1-3890-0145-B16A-1B50DE34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" y="2526824"/>
            <a:ext cx="5871460" cy="352287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0031C67-46B5-DA46-A133-12663D00F6E9}"/>
              </a:ext>
            </a:extLst>
          </p:cNvPr>
          <p:cNvSpPr txBox="1"/>
          <p:nvPr/>
        </p:nvSpPr>
        <p:spPr>
          <a:xfrm>
            <a:off x="1078992" y="1222245"/>
            <a:ext cx="628516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en-US" altLang="ko-KR" sz="1400" b="1" dirty="0" err="1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pi@raspberrypi</a:t>
            </a:r>
            <a:r>
              <a:rPr kumimoji="1" lang="en-US" altLang="ko-KR" sz="1400" b="1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</a:t>
            </a:r>
            <a:r>
              <a:rPr kumimoji="1" lang="ko-KR" altLang="en-US" sz="14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sudo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raspi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-config</a:t>
            </a:r>
          </a:p>
        </p:txBody>
      </p:sp>
      <p:pic>
        <p:nvPicPr>
          <p:cNvPr id="48" name="그래픽 17" descr="오른쪽을 가리키는 검지 ">
            <a:extLst>
              <a:ext uri="{FF2B5EF4-FFF2-40B4-BE49-F238E27FC236}">
                <a16:creationId xmlns:a16="http://schemas.microsoft.com/office/drawing/2014/main" id="{79F5960C-71B9-AF4F-8AB2-F317AB81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25568" y="3933446"/>
            <a:ext cx="743541" cy="743541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6F6E6D-B302-064D-A020-ACE6A4DB0AB6}"/>
              </a:ext>
            </a:extLst>
          </p:cNvPr>
          <p:cNvSpPr/>
          <p:nvPr/>
        </p:nvSpPr>
        <p:spPr>
          <a:xfrm>
            <a:off x="1225296" y="4123026"/>
            <a:ext cx="4417976" cy="253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129909-A678-7342-A0A2-5BC15DE94D68}"/>
              </a:ext>
            </a:extLst>
          </p:cNvPr>
          <p:cNvSpPr txBox="1"/>
          <p:nvPr/>
        </p:nvSpPr>
        <p:spPr>
          <a:xfrm>
            <a:off x="7364157" y="4037974"/>
            <a:ext cx="4141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[5] Interfacing Options</a:t>
            </a:r>
            <a:r>
              <a:rPr kumimoji="1" lang="ko-KR" altLang="en-US" sz="16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kumimoji="1" lang="ko-KR" altLang="en-US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눌러주세요</a:t>
            </a:r>
            <a:endParaRPr kumimoji="1" lang="ko-Kore-KR" altLang="en-US" sz="16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78992" y="1884957"/>
            <a:ext cx="493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명령어를 입력하면 아래와 같은 화면을 얻을 수 있습니다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기본적으로 키보드의 화살표와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Enter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키로 조작이 가능합니다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26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DEFF64D9-40FF-0E4D-9618-B339991A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40" y="1869276"/>
            <a:ext cx="5868889" cy="352133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1079679" y="1329068"/>
            <a:ext cx="538674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P1 Camera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커서를 이동한 뒤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Enter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키를 눌러주세요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29909-A678-7342-A0A2-5BC15DE94D68}"/>
              </a:ext>
            </a:extLst>
          </p:cNvPr>
          <p:cNvSpPr txBox="1"/>
          <p:nvPr/>
        </p:nvSpPr>
        <p:spPr>
          <a:xfrm>
            <a:off x="7461692" y="2936739"/>
            <a:ext cx="3336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[P1] Camera</a:t>
            </a:r>
            <a:r>
              <a:rPr kumimoji="1" lang="ko-KR" altLang="en-US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눌러주세요</a:t>
            </a:r>
            <a:endParaRPr kumimoji="1" lang="ko-Kore-KR" altLang="en-US" sz="16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8" name="그래픽 17" descr="오른쪽을 가리키는 검지 ">
            <a:extLst>
              <a:ext uri="{FF2B5EF4-FFF2-40B4-BE49-F238E27FC236}">
                <a16:creationId xmlns:a16="http://schemas.microsoft.com/office/drawing/2014/main" id="{79F5960C-71B9-AF4F-8AB2-F317AB81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76171" y="2789685"/>
            <a:ext cx="743541" cy="743541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6F6E6D-B302-064D-A020-ACE6A4DB0AB6}"/>
              </a:ext>
            </a:extLst>
          </p:cNvPr>
          <p:cNvSpPr/>
          <p:nvPr/>
        </p:nvSpPr>
        <p:spPr>
          <a:xfrm>
            <a:off x="1246534" y="2979265"/>
            <a:ext cx="4417976" cy="253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16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7CE3DEC-E700-C647-8D3A-F1A4D8B6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40" y="1868640"/>
            <a:ext cx="5940008" cy="356400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1079679" y="1280015"/>
            <a:ext cx="538674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커서를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Yes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이동한 뒤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Enter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키를 눌러주세요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AC950-CB2E-B647-A377-B4049B6AC8DC}"/>
              </a:ext>
            </a:extLst>
          </p:cNvPr>
          <p:cNvSpPr/>
          <p:nvPr/>
        </p:nvSpPr>
        <p:spPr>
          <a:xfrm>
            <a:off x="2576355" y="4645053"/>
            <a:ext cx="425003" cy="2710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4" name="그래픽 7" descr="오른쪽을 가리키는 검지 ">
            <a:extLst>
              <a:ext uri="{FF2B5EF4-FFF2-40B4-BE49-F238E27FC236}">
                <a16:creationId xmlns:a16="http://schemas.microsoft.com/office/drawing/2014/main" id="{3870ADD2-CF3B-AE4D-BD23-5B6681E2E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66285" y="4370422"/>
            <a:ext cx="795530" cy="7955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711AC7-C04C-E24F-8C96-419CC10C3B04}"/>
              </a:ext>
            </a:extLst>
          </p:cNvPr>
          <p:cNvSpPr txBox="1"/>
          <p:nvPr/>
        </p:nvSpPr>
        <p:spPr>
          <a:xfrm>
            <a:off x="7490033" y="4746789"/>
            <a:ext cx="2216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“Yes” </a:t>
            </a:r>
            <a:r>
              <a:rPr kumimoji="1" lang="ko-KR" altLang="en-US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눌러주세요</a:t>
            </a:r>
            <a:r>
              <a:rPr kumimoji="1" lang="en-US" altLang="ko-KR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39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ABA6D9EC-DC73-9246-8212-F2192826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9" y="1869226"/>
            <a:ext cx="5949227" cy="356953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1080879" y="1280852"/>
            <a:ext cx="538674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커서를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Ok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이동한 뒤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Enter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키를 눌러주세요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래픽 12" descr="오른쪽을 가리키는 검지 ">
            <a:extLst>
              <a:ext uri="{FF2B5EF4-FFF2-40B4-BE49-F238E27FC236}">
                <a16:creationId xmlns:a16="http://schemas.microsoft.com/office/drawing/2014/main" id="{0A3F9C9B-C7EE-DB42-90D6-268C2A84F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73051" y="4399412"/>
            <a:ext cx="795530" cy="79553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7AC950-CB2E-B647-A377-B4049B6AC8DC}"/>
              </a:ext>
            </a:extLst>
          </p:cNvPr>
          <p:cNvSpPr/>
          <p:nvPr/>
        </p:nvSpPr>
        <p:spPr>
          <a:xfrm>
            <a:off x="3211054" y="4661671"/>
            <a:ext cx="425003" cy="2710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11AC7-C04C-E24F-8C96-419CC10C3B04}"/>
              </a:ext>
            </a:extLst>
          </p:cNvPr>
          <p:cNvSpPr txBox="1"/>
          <p:nvPr/>
        </p:nvSpPr>
        <p:spPr>
          <a:xfrm>
            <a:off x="7554192" y="4662393"/>
            <a:ext cx="2216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“Ok” </a:t>
            </a:r>
            <a:r>
              <a:rPr kumimoji="1" lang="ko-KR" altLang="en-US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눌러주세요</a:t>
            </a:r>
            <a:r>
              <a:rPr kumimoji="1" lang="en-US" altLang="ko-KR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002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A127E28-1A5D-BE4F-85A8-202CF6035E0B}"/>
              </a:ext>
            </a:extLst>
          </p:cNvPr>
          <p:cNvSpPr txBox="1"/>
          <p:nvPr/>
        </p:nvSpPr>
        <p:spPr>
          <a:xfrm>
            <a:off x="1048321" y="2992626"/>
            <a:ext cx="3880295" cy="7408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r>
              <a:rPr kumimoji="1" lang="en-US" altLang="ko-KR" sz="1400" b="1" dirty="0" err="1">
                <a:solidFill>
                  <a:srgbClr val="1EDA1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pi@raspberrypi</a:t>
            </a:r>
            <a:r>
              <a:rPr kumimoji="1" lang="en-US" altLang="ko-KR" sz="1400" b="1" dirty="0">
                <a:solidFill>
                  <a:srgbClr val="1EDA1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</a:t>
            </a:r>
            <a:r>
              <a:rPr kumimoji="1" lang="ko-KR" altLang="en-US" sz="14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vcgencmd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get_camera</a:t>
            </a:r>
            <a:endParaRPr kumimoji="1" lang="en-US" altLang="ko-KR" sz="1400" b="1" dirty="0">
              <a:solidFill>
                <a:schemeClr val="tx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1400" b="1" dirty="0">
              <a:solidFill>
                <a:schemeClr val="tx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1400" b="1" dirty="0">
              <a:solidFill>
                <a:schemeClr val="tx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24704-99EF-6647-B92A-BD6F54E9E31D}"/>
              </a:ext>
            </a:extLst>
          </p:cNvPr>
          <p:cNvSpPr txBox="1"/>
          <p:nvPr/>
        </p:nvSpPr>
        <p:spPr>
          <a:xfrm>
            <a:off x="1048320" y="3316856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supported = 1   detected = 1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9DB1690D-8AB6-674C-8519-0D42413828CE}"/>
              </a:ext>
            </a:extLst>
          </p:cNvPr>
          <p:cNvSpPr txBox="1">
            <a:spLocks/>
          </p:cNvSpPr>
          <p:nvPr/>
        </p:nvSpPr>
        <p:spPr>
          <a:xfrm>
            <a:off x="1048320" y="3737548"/>
            <a:ext cx="5708144" cy="41549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위의 결과처럼 두 값 모두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출력되었다면 올바르게 설정된 것입니다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06ADE6-04B6-DF49-99ED-98EAF136987D}"/>
              </a:ext>
            </a:extLst>
          </p:cNvPr>
          <p:cNvSpPr txBox="1"/>
          <p:nvPr/>
        </p:nvSpPr>
        <p:spPr>
          <a:xfrm>
            <a:off x="1061391" y="4716871"/>
            <a:ext cx="4675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ourier New" panose="02070309020205020404" pitchFamily="49" charset="0"/>
              </a:rPr>
              <a:t>s</a:t>
            </a:r>
            <a:r>
              <a:rPr kumimoji="1" lang="en-US" altLang="ko-Kore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ourier New" panose="02070309020205020404" pitchFamily="49" charset="0"/>
              </a:rPr>
              <a:t>upported</a:t>
            </a:r>
            <a:r>
              <a:rPr kumimoji="1" lang="en-US" altLang="ko-Kore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</a:p>
          <a:p>
            <a:r>
              <a:rPr kumimoji="1" lang="en-US" altLang="ko-Kore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camera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interface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enable 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되었으면 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1,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아니면 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출력</a:t>
            </a:r>
            <a:endParaRPr kumimoji="1" lang="en-US" altLang="ko-KR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kumimoji="1" lang="en-US" altLang="ko-KR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ourier New" panose="02070309020205020404" pitchFamily="49" charset="0"/>
              </a:rPr>
              <a:t>detected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</a:p>
          <a:p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카메라가 </a:t>
            </a:r>
            <a:r>
              <a:rPr kumimoji="1" lang="ko-KR" altLang="en-US" sz="12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라즈베리파이에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연결 되었으면 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1,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아니면 </a:t>
            </a:r>
            <a:r>
              <a:rPr kumimoji="1" lang="en-US" altLang="ko-KR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ko-KR" altLang="en-US" sz="12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출력</a:t>
            </a:r>
            <a:endParaRPr kumimoji="1" lang="ko-Kore-KR" altLang="en-US" sz="12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CB710C92-3869-4D4B-9AA1-0964E217629F}"/>
              </a:ext>
            </a:extLst>
          </p:cNvPr>
          <p:cNvSpPr txBox="1">
            <a:spLocks/>
          </p:cNvSpPr>
          <p:nvPr/>
        </p:nvSpPr>
        <p:spPr>
          <a:xfrm>
            <a:off x="1043103" y="2527304"/>
            <a:ext cx="7107966" cy="42056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명령어를 통해 카메라 설정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카메라 연결이 올바르게 되었는지 확인해주세요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27E28-1A5D-BE4F-85A8-202CF6035E0B}"/>
              </a:ext>
            </a:extLst>
          </p:cNvPr>
          <p:cNvSpPr txBox="1"/>
          <p:nvPr/>
        </p:nvSpPr>
        <p:spPr>
          <a:xfrm>
            <a:off x="1044303" y="1617550"/>
            <a:ext cx="3300377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b="1" dirty="0" err="1">
                <a:solidFill>
                  <a:srgbClr val="1EDA1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pi@raspberrypi</a:t>
            </a:r>
            <a:r>
              <a:rPr kumimoji="1" lang="en-US" altLang="ko-KR" sz="1400" b="1" dirty="0">
                <a:solidFill>
                  <a:srgbClr val="1EDA1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</a:t>
            </a:r>
            <a:r>
              <a:rPr kumimoji="1" lang="ko-KR" altLang="en-US" sz="14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sudo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reboot</a:t>
            </a:r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1EA0BCAF-0233-2F4A-BF8D-CDA8A61624B3}"/>
              </a:ext>
            </a:extLst>
          </p:cNvPr>
          <p:cNvSpPr txBox="1">
            <a:spLocks/>
          </p:cNvSpPr>
          <p:nvPr/>
        </p:nvSpPr>
        <p:spPr>
          <a:xfrm>
            <a:off x="1043103" y="1031156"/>
            <a:ext cx="6058088" cy="73866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모든 설정을 완료한 뒤 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esc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키를 눌러 터미널창으로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돌아가 주세요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ㅋㅋㅋ터미널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창에 아래 명령어를 입력하고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라즈베리파이를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재시동 해주세요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454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654</Words>
  <Application>Microsoft Macintosh PowerPoint</Application>
  <PresentationFormat>와이드스크린</PresentationFormat>
  <Paragraphs>106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경기천년제목 Bold</vt:lpstr>
      <vt:lpstr>경기천년제목 Medium</vt:lpstr>
      <vt:lpstr>에스코어 드림 5 Medium</vt:lpstr>
      <vt:lpstr>에스코어 드림 7 ExtraBold</vt:lpstr>
      <vt:lpstr>Apple SD Gothic Neo</vt:lpstr>
      <vt:lpstr>S-Core Dream 4 Regular</vt:lpstr>
      <vt:lpstr>S-Core Dream 5 Medium</vt:lpstr>
      <vt:lpstr>S-Core Dream 6 Bold</vt:lpstr>
      <vt:lpstr>S-Core Dream 7 ExtraBold</vt:lpstr>
      <vt:lpstr>Arial</vt:lpstr>
      <vt:lpstr>Calibri</vt:lpstr>
      <vt:lpstr>Calibri Light</vt:lpstr>
      <vt:lpstr>Courier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Microsoft Office User</cp:lastModifiedBy>
  <cp:revision>136</cp:revision>
  <dcterms:created xsi:type="dcterms:W3CDTF">2020-07-01T13:16:47Z</dcterms:created>
  <dcterms:modified xsi:type="dcterms:W3CDTF">2021-01-04T05:22:30Z</dcterms:modified>
</cp:coreProperties>
</file>